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73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76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5556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707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867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592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985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38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76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05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28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095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055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206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13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74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409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C99094-74B1-4D55-A15F-F1F0338B1DF2}" type="datetimeFigureOut">
              <a:rPr lang="ru-RU" smtClean="0"/>
              <a:t>29.10.2019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6F7A446-08F7-46CD-8389-5CD9B61789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27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89765" y="1210235"/>
            <a:ext cx="8574622" cy="2786032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/>
              <a:t>Трансформация основ уголовного судопроизводства в условиях развития цифровых технологий и возможности повышения гарантий прав человека.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2646580"/>
          </a:xfrm>
        </p:spPr>
        <p:txBody>
          <a:bodyPr>
            <a:norm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Международная конференция </a:t>
            </a:r>
            <a:endParaRPr lang="ru-RU" altLang="ru-RU" sz="1800" dirty="0"/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“Новые технологии и право в ракурсе защиты прав человека»</a:t>
            </a:r>
            <a:endParaRPr lang="ru-RU" altLang="ru-RU" sz="1800" dirty="0"/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ноября</a:t>
            </a:r>
            <a:r>
              <a:rPr lang="en-GB" altLang="ru-RU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2019</a:t>
            </a:r>
            <a:r>
              <a:rPr lang="ru-RU" altLang="ru-RU" sz="1800" b="1" dirty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г., </a:t>
            </a:r>
            <a:r>
              <a:rPr lang="ru-RU" altLang="ru-RU" sz="1800" b="1" dirty="0" smtClean="0">
                <a:solidFill>
                  <a:srgbClr val="22222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Санкт-Петербург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ru-RU" altLang="ru-RU" sz="1800" b="1" dirty="0" smtClean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18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Воскобитова Лидия Алексеевна, </a:t>
            </a:r>
            <a:r>
              <a:rPr lang="ru-RU" altLang="ru-RU" sz="1800" b="1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д.ю.н</a:t>
            </a:r>
            <a:r>
              <a:rPr lang="ru-RU" altLang="ru-RU" sz="18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проф.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18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Университет имени О.Е. </a:t>
            </a:r>
            <a:r>
              <a:rPr lang="ru-RU" altLang="ru-RU" sz="1800" b="1" dirty="0" err="1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Кутафина</a:t>
            </a:r>
            <a:endParaRPr lang="ru-RU" altLang="ru-RU" sz="1800" b="1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18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Исследование проведено 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1800" b="1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гранта РФФИ №18-29-16041.МК.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ru-RU" altLang="ru-RU" sz="400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136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1025"/>
            <a:ext cx="10515600" cy="10623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Цифровизация как средство решения проблем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7128" y="1169895"/>
            <a:ext cx="10730753" cy="568810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1.Используется видеоконференцсвязь: удаленный допрос неявившихся свидетелей, потерпевшего, (в апелляции – осужденного, находящегося под стражей). Существенное ограничение оснований для оглашения показаний, данных до суда. </a:t>
            </a:r>
            <a:r>
              <a:rPr lang="ru-RU" i="1" dirty="0" smtClean="0"/>
              <a:t>Целесообразно обсудить возможность использования и для допроса подсудимого при заочном рассмотрении дела.</a:t>
            </a:r>
          </a:p>
          <a:p>
            <a:pPr marL="0" indent="0" algn="just">
              <a:buNone/>
            </a:pPr>
            <a:r>
              <a:rPr lang="ru-RU" dirty="0" smtClean="0"/>
              <a:t>2.Возможность представления стороной защиты письменных пояснений (опроса) лиц с их согласия и документов  в электронном виде или на электронных носителях. Суд обязан определить оптимальную форму и процедуру их исследования, оценивать их со всей совокупностью доказательств при принятии решения. Суд может признать их недопустимым или </a:t>
            </a:r>
            <a:r>
              <a:rPr lang="ru-RU" dirty="0" err="1" smtClean="0"/>
              <a:t>неотносимым</a:t>
            </a:r>
            <a:r>
              <a:rPr lang="ru-RU" dirty="0" smtClean="0"/>
              <a:t> доказательством только после их исследования и вынесения мотивированного решения.</a:t>
            </a:r>
          </a:p>
          <a:p>
            <a:pPr marL="0" indent="0" algn="just">
              <a:buNone/>
            </a:pPr>
            <a:r>
              <a:rPr lang="ru-RU" dirty="0" smtClean="0"/>
              <a:t>3.Предоставление права и определение процедуры для получения сторонами заключения эксперта или специалиста через создание судами </a:t>
            </a:r>
            <a:r>
              <a:rPr lang="ru-RU" dirty="0"/>
              <a:t>д</a:t>
            </a:r>
            <a:r>
              <a:rPr lang="ru-RU" dirty="0" smtClean="0"/>
              <a:t>оступного в электронной форме реестра независимых экспертов и предоставление равной возможности обращения к ним как стороне обвинения, так и стороне защиты (равенство «оружия»)</a:t>
            </a:r>
          </a:p>
          <a:p>
            <a:pPr marL="0" indent="0" algn="just">
              <a:buNone/>
            </a:pPr>
            <a:r>
              <a:rPr lang="ru-RU" i="1" dirty="0" smtClean="0"/>
              <a:t>4.При заочном рассмотрении дела: </a:t>
            </a:r>
            <a:r>
              <a:rPr lang="ru-RU" dirty="0" smtClean="0"/>
              <a:t>различать процедуры в зависимости от причины отказа явки в суд подсудимого. При утверждении, что обвинение незаконно и необоснованно и отсутствии иной возможности защититься от него, подсудимому должны быть обеспечены достаточные права, чтобы оспаривать обвинение: существо и основания обвинения должны быть доведены до сведения скрывающегося через его адвоката с использованием возможностей электронной связи через Интернет; процессуальные документы должны быть переведены на язык, известный подсудимому, и направлены ему; он вправе давать показания суду посредством удаленного доступа; он вправе представлять суду электронные документы, подтверждающие его невиновность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51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57500" y="228602"/>
            <a:ext cx="10018713" cy="1035421"/>
          </a:xfrm>
        </p:spPr>
        <p:txBody>
          <a:bodyPr/>
          <a:lstStyle/>
          <a:p>
            <a:r>
              <a:rPr lang="ru-RU" dirty="0" smtClean="0"/>
              <a:t>Основы уголовного судопроизводства 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304365" y="1949823"/>
            <a:ext cx="10071848" cy="466612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/>
              <a:t>Под основами мы понимаем те характеристики уголовного судопроизводства, которые обусловлены природой этой деятельности, сформировались исторически и не зависят от морфологической модели современного процесса. </a:t>
            </a:r>
          </a:p>
          <a:p>
            <a:pPr algn="just"/>
            <a:r>
              <a:rPr lang="ru-RU" b="1" dirty="0" smtClean="0"/>
              <a:t>К ним отнесены: </a:t>
            </a:r>
            <a:r>
              <a:rPr lang="ru-RU" i="1" dirty="0" smtClean="0"/>
              <a:t>1) тесная связь с уголовным правом; 2) публичный характер; 3) правоприменительный характер, органически сочетающий индивидуальное и исключительное в деле с общим и типовым в правовом регулировании; 4) необходимость познания всех юридически значимых фактов; 5) необходимость поиска баланса интересов государства, общества и человека, обоснование и обеспечение баланса. </a:t>
            </a:r>
          </a:p>
          <a:p>
            <a:pPr algn="just"/>
            <a:r>
              <a:rPr lang="ru-RU" dirty="0" smtClean="0"/>
              <a:t>Цифровизация в той или иной мере затрагивает основы и предполагает их трансформацию. Особого внимания требуют соблюдение прав человека и гарантии достоверности познания фактической основы дела.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26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Основные проблемы с правами человека в уголовном судопроизводстве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173288" y="2667000"/>
            <a:ext cx="10018712" cy="3124200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ru-RU" dirty="0" smtClean="0"/>
              <a:t>Обращение с заявлением о преступлении и доступ к правосудию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Право обвиняемого знать, </a:t>
            </a:r>
            <a:r>
              <a:rPr lang="ru-RU" dirty="0" smtClean="0"/>
              <a:t>в чем обвиняется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Право защищаться от обвинения: представление свидетелей, заключение эксперта или специалиста, участие в следственных действиях, ознакомление с доказательствами обвинения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Справедливость судебного разбирательства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9862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4471"/>
            <a:ext cx="10515600" cy="1210235"/>
          </a:xfrm>
        </p:spPr>
        <p:txBody>
          <a:bodyPr>
            <a:normAutofit fontScale="90000"/>
          </a:bodyPr>
          <a:lstStyle/>
          <a:p>
            <a:pPr marL="514350" indent="-514350" algn="ctr"/>
            <a:r>
              <a:rPr lang="ru-RU" b="1" dirty="0" smtClean="0"/>
              <a:t>Обращение с заявлением о преступлении и доступ к правосудию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3682" y="1344707"/>
            <a:ext cx="10730752" cy="53115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Ст. 52 Конституции РФ: каждому потерпевшему от преступления или злоупотребления властью обеспечивается доступ к правосудию…</a:t>
            </a:r>
          </a:p>
          <a:p>
            <a:pPr marL="0" indent="0">
              <a:buNone/>
            </a:pPr>
            <a:r>
              <a:rPr lang="ru-RU" dirty="0" smtClean="0"/>
              <a:t>Фактически: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-</a:t>
            </a:r>
            <a:r>
              <a:rPr lang="ru-RU" dirty="0" smtClean="0"/>
              <a:t>О </a:t>
            </a:r>
            <a:r>
              <a:rPr lang="ru-RU" dirty="0" smtClean="0"/>
              <a:t>совершенных преступлениях в правоохранительные органы сообщают </a:t>
            </a:r>
            <a:r>
              <a:rPr lang="ru-RU" dirty="0" smtClean="0"/>
              <a:t>далеко не все жертвы преступления, мотивируя, нередко, тем, что не верят в помощь правоохранительных органов.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Из общего числа обращений в органы МВД официально регистрируются как сообщения о преступлениях немногим более 40%, (29/12 млн.). При этом прокуроры выявляют около 4 млн. нарушений при приеме и регистрации преступлений (2017г. Проф. Володина Л.М.)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Уголовные дела возбуждаются </a:t>
            </a:r>
            <a:r>
              <a:rPr lang="ru-RU" dirty="0" smtClean="0"/>
              <a:t>примерно в 10%  </a:t>
            </a:r>
            <a:r>
              <a:rPr lang="ru-RU" dirty="0" smtClean="0"/>
              <a:t>от числа зарегистрированных </a:t>
            </a:r>
            <a:r>
              <a:rPr lang="ru-RU" dirty="0" smtClean="0"/>
              <a:t>заявлений, а прокуроры отменили около 2, 4 млн. постановлений об отказе в возбуждении уголовного дела (2017г. Проф. Володина Л.М.)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В суд направляются примерно 50% </a:t>
            </a:r>
            <a:r>
              <a:rPr lang="ru-RU" dirty="0" smtClean="0"/>
              <a:t>уголовных дел, находящихся в досудебном производстве в данный год, включая дела прошлых лет. (Но по данным проф. Б.Я. Гаврилова – не более 20-25% из числа возбуждаемых ежегодно, тогда как  70 - 80% - приостанавливаются как не раскрытые преступления.)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735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345142"/>
            <a:ext cx="10018713" cy="17525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Возможности цифровизации </a:t>
            </a:r>
            <a:r>
              <a:rPr lang="ru-RU" b="1" dirty="0" smtClean="0"/>
              <a:t>при </a:t>
            </a:r>
            <a:r>
              <a:rPr lang="ru-RU" b="1" dirty="0" smtClean="0"/>
              <a:t>обеспечении потерпевшему доступа к правосудию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097741"/>
            <a:ext cx="10018713" cy="476025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b="1" u="sng" dirty="0" smtClean="0"/>
              <a:t>Необходим единый портал электронных обращений о совершенном преступлении:</a:t>
            </a:r>
          </a:p>
          <a:p>
            <a:pPr marL="0" indent="0" algn="just">
              <a:buNone/>
            </a:pPr>
            <a:r>
              <a:rPr lang="ru-RU" dirty="0" smtClean="0"/>
              <a:t>= множественность органов, осуществляющих следствие или дознание, а также иную правоохранительную деятельность (МВД и его территориальные органы, Прокуратура, Следственный Комитет, ФСБ, многочисленные органы дознания: МВД и иных органов исп. власти, ведущих ОРД, служба судебных приставов, органы пожарного надзора, командиры воинских частей и многие другие (ст. 40 УПК РФ)</a:t>
            </a:r>
          </a:p>
          <a:p>
            <a:pPr marL="0" indent="0" algn="just">
              <a:buNone/>
            </a:pPr>
            <a:r>
              <a:rPr lang="ru-RU" dirty="0" smtClean="0"/>
              <a:t>=формализованное разнообразие предметной подследственности, неизвестное частному лицу (ст. 151 УПК РФ) + наиболее часто изменяемая статья + правила территориальной подследственности</a:t>
            </a:r>
          </a:p>
          <a:p>
            <a:pPr marL="0" indent="0" algn="just">
              <a:buNone/>
            </a:pPr>
            <a:r>
              <a:rPr lang="ru-RU" dirty="0" smtClean="0"/>
              <a:t>=обращение в любой из этих органов не дает достаточных гарантий доступа к правосудию для потерпевшего от преступления, нарушая ст. 52 Конституции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04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6129" y="149973"/>
            <a:ext cx="10515600" cy="737534"/>
          </a:xfrm>
        </p:spPr>
        <p:txBody>
          <a:bodyPr/>
          <a:lstStyle/>
          <a:p>
            <a:pPr algn="ctr"/>
            <a:r>
              <a:rPr lang="ru-RU" b="1" dirty="0" smtClean="0"/>
              <a:t>Продолжение: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1941" y="887507"/>
            <a:ext cx="10582834" cy="578223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С учетом территории РФ и разветвленности правоохранительных и иных органов, </a:t>
            </a:r>
            <a:r>
              <a:rPr lang="ru-RU" b="1" u="sng" dirty="0" smtClean="0"/>
              <a:t>цифровизация начального момента обращения с информацией о совершенном преступлении должна обеспечить: </a:t>
            </a:r>
          </a:p>
          <a:p>
            <a:pPr marL="0" indent="0" algn="just">
              <a:buNone/>
            </a:pPr>
            <a:r>
              <a:rPr lang="ru-RU" dirty="0" smtClean="0"/>
              <a:t>а)«единый и </a:t>
            </a:r>
            <a:r>
              <a:rPr lang="ru-RU" dirty="0" err="1" smtClean="0"/>
              <a:t>надведомственный</a:t>
            </a:r>
            <a:r>
              <a:rPr lang="ru-RU" dirty="0" smtClean="0"/>
              <a:t>»; технически простой и доступный портал для электронных сообщений о совершенном преступлении с установленной формой заявления, кругом вопросов, ответы на которые дадут представление о характере правонарушения, усиленной электронной подписью заявителя; </a:t>
            </a:r>
          </a:p>
          <a:p>
            <a:pPr marL="0" indent="0" algn="just">
              <a:buNone/>
            </a:pPr>
            <a:r>
              <a:rPr lang="ru-RU" dirty="0" smtClean="0"/>
              <a:t>б) создание независимого «администратора портала» и наделение его достаточными властными полномочиями относительно: </a:t>
            </a:r>
          </a:p>
          <a:p>
            <a:pPr algn="just">
              <a:buFontTx/>
              <a:buChar char="-"/>
            </a:pPr>
            <a:r>
              <a:rPr lang="ru-RU" i="1" dirty="0" smtClean="0"/>
              <a:t>оперативного «распределения сообщений» по территориям и по предметной подследственности; </a:t>
            </a:r>
          </a:p>
          <a:p>
            <a:pPr algn="just">
              <a:buFontTx/>
              <a:buChar char="-"/>
            </a:pPr>
            <a:r>
              <a:rPr lang="ru-RU" i="1" dirty="0" smtClean="0"/>
              <a:t>-официальной регистрации сообщений в единой учетной системе; </a:t>
            </a:r>
          </a:p>
          <a:p>
            <a:pPr algn="just">
              <a:buFontTx/>
              <a:buChar char="-"/>
            </a:pPr>
            <a:r>
              <a:rPr lang="ru-RU" i="1" dirty="0" smtClean="0"/>
              <a:t>-контролю сроков проверки и принятия решений. </a:t>
            </a:r>
          </a:p>
          <a:p>
            <a:pPr marL="0" indent="0" algn="just">
              <a:buNone/>
            </a:pPr>
            <a:r>
              <a:rPr lang="ru-RU" b="1" dirty="0" smtClean="0"/>
              <a:t>В российской системе правоохранительных органов эту роль может выполнять, например, прокуратура, при условии создания в ее системе соответствующей службы.</a:t>
            </a:r>
            <a:r>
              <a:rPr lang="ru-RU" dirty="0" smtClean="0"/>
              <a:t> (Уже сейчас в прокуратуре создается аналог работы с электронными жалобами и обращениями)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91390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329" y="0"/>
            <a:ext cx="10515600" cy="10488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Право знать, в чем обвиняется, и защищаться от обвинения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7812" y="1210235"/>
            <a:ext cx="10690412" cy="54460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Ст.6 (3-а) ЕКПЧ: право обвиняемого быть незамедлительно и подробно уведомленным на понятном ему языке о характере и основаниях предъявляемого ему обвинения.</a:t>
            </a:r>
          </a:p>
          <a:p>
            <a:pPr marL="0" indent="0">
              <a:buNone/>
            </a:pPr>
            <a:r>
              <a:rPr lang="ru-RU" dirty="0" smtClean="0"/>
              <a:t>Фактически:</a:t>
            </a:r>
          </a:p>
          <a:p>
            <a:pPr algn="just">
              <a:buFontTx/>
              <a:buChar char="-"/>
            </a:pPr>
            <a:r>
              <a:rPr lang="ru-RU" dirty="0" smtClean="0"/>
              <a:t>Незамедлительно уведомляется только при задержании в качестве подозреваемого (ст. 91-92 УПК РФ);</a:t>
            </a:r>
          </a:p>
          <a:p>
            <a:pPr algn="just">
              <a:buFontTx/>
              <a:buChar char="-"/>
            </a:pPr>
            <a:r>
              <a:rPr lang="ru-RU" dirty="0" smtClean="0"/>
              <a:t>Подробно уведомляется только об основаниях задержания и его мотивах (ч.2 ст. 92 УПК РФ);</a:t>
            </a:r>
          </a:p>
          <a:p>
            <a:pPr algn="just">
              <a:buFontTx/>
              <a:buChar char="-"/>
            </a:pPr>
            <a:r>
              <a:rPr lang="ru-RU" dirty="0" smtClean="0"/>
              <a:t>Характер обвинения может узнать из постановлений о возбуждении уголовного дела, и о привлечении в качестве обвиняемого, но, как правило, они излагаются языком УК, а не фактов, и основания обвинения, т.е. подтверждающие его данные, вообще не приводятся (ч. 2 ст.146); </a:t>
            </a:r>
          </a:p>
          <a:p>
            <a:pPr marL="0" indent="0" algn="just">
              <a:buNone/>
            </a:pPr>
            <a:r>
              <a:rPr lang="ru-RU" dirty="0" smtClean="0"/>
              <a:t>-Ознакомление с материалами расследования только после его окончания;</a:t>
            </a:r>
          </a:p>
          <a:p>
            <a:pPr marL="0" indent="0" algn="just">
              <a:buNone/>
            </a:pPr>
            <a:r>
              <a:rPr lang="ru-RU" dirty="0" smtClean="0"/>
              <a:t>-Возможности оспаривать обвинение, представлять информацию в свою защиту на этом этапе минимальны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16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Возможности цифровизации для обеспечения права знать, в чем обвиняется, и защиты в досудебных стадиях процесса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9894" y="1825624"/>
            <a:ext cx="11022106" cy="488445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b="1" u="sng" dirty="0" smtClean="0"/>
              <a:t>Необходимость введения формата электронного уголовного дела с задаваемыми параметрами основных процессуальных документов:</a:t>
            </a:r>
          </a:p>
          <a:p>
            <a:pPr marL="0" indent="0" algn="just">
              <a:buNone/>
            </a:pPr>
            <a:r>
              <a:rPr lang="ru-RU" dirty="0" smtClean="0"/>
              <a:t>-Четкое и подробное изложение фактических обстоятельств дела, выражающих все признаки состава преступления, в процессуальных решениях;</a:t>
            </a:r>
          </a:p>
          <a:p>
            <a:pPr algn="just">
              <a:buFontTx/>
              <a:buChar char="-"/>
            </a:pPr>
            <a:r>
              <a:rPr lang="ru-RU" dirty="0" smtClean="0"/>
              <a:t>Автоматизированный </a:t>
            </a:r>
            <a:r>
              <a:rPr lang="ru-RU" dirty="0"/>
              <a:t>выбор нормы </a:t>
            </a:r>
            <a:r>
              <a:rPr lang="ru-RU" dirty="0" smtClean="0"/>
              <a:t>УК, </a:t>
            </a:r>
            <a:r>
              <a:rPr lang="ru-RU" dirty="0" smtClean="0"/>
              <a:t>соответствующей </a:t>
            </a:r>
            <a:r>
              <a:rPr lang="ru-RU" dirty="0" smtClean="0"/>
              <a:t>описанию </a:t>
            </a:r>
            <a:r>
              <a:rPr lang="ru-RU" dirty="0" smtClean="0"/>
              <a:t>фактов;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Возможность оперативного направления этих документов в электронном виде правомочным участникам процесса;</a:t>
            </a:r>
          </a:p>
          <a:p>
            <a:pPr algn="just">
              <a:buFontTx/>
              <a:buChar char="-"/>
            </a:pPr>
            <a:r>
              <a:rPr lang="ru-RU" dirty="0" smtClean="0"/>
              <a:t>Возможность для стороны </a:t>
            </a:r>
            <a:r>
              <a:rPr lang="ru-RU" dirty="0" smtClean="0"/>
              <a:t>защиты направлять возражения и аргументы против обвинения в электронном виде, и в тот момент, когда сторона защиты считает это целесообразным;</a:t>
            </a:r>
          </a:p>
          <a:p>
            <a:pPr algn="just">
              <a:buFontTx/>
              <a:buChar char="-"/>
            </a:pPr>
            <a:r>
              <a:rPr lang="ru-RU" dirty="0" smtClean="0"/>
              <a:t>Возможность для стороны защиты знакомиться с материалами дела уже в ходе расследования и представлять в электронном виде необходимые доводы в защиту обвиняемого;</a:t>
            </a:r>
          </a:p>
          <a:p>
            <a:pPr algn="just">
              <a:buFontTx/>
              <a:buChar char="-"/>
            </a:pPr>
            <a:r>
              <a:rPr lang="ru-RU" dirty="0" smtClean="0"/>
              <a:t>Электронная форма ознакомления с материалами дела по окончании расследования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182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1025"/>
            <a:ext cx="10515600" cy="135815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Обеспечение права на справедливое судебное разбирательство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8152" y="1479176"/>
            <a:ext cx="10636624" cy="5177118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 smtClean="0"/>
              <a:t>Наиболее проблемным является обеспечение реализации прав подсудимого на:</a:t>
            </a:r>
          </a:p>
          <a:p>
            <a:pPr marL="0" indent="0" algn="just">
              <a:buNone/>
            </a:pPr>
            <a:r>
              <a:rPr lang="ru-RU" dirty="0" smtClean="0"/>
              <a:t>-допрос свидетелей, показывающих против него (оглашение показаний в случае неявки свидетелей);</a:t>
            </a:r>
          </a:p>
          <a:p>
            <a:pPr marL="0" indent="0" algn="just">
              <a:buNone/>
            </a:pPr>
            <a:r>
              <a:rPr lang="ru-RU" dirty="0" smtClean="0"/>
              <a:t>-вызов и допрос свидетелей защиты на тех же условиях, что и свидетелей обвинения (для допроса свидетеля судом требуется заявление ходатайства, которое разрешается судом по его усмотрению);</a:t>
            </a:r>
          </a:p>
          <a:p>
            <a:pPr marL="0" indent="0" algn="just">
              <a:buNone/>
            </a:pPr>
            <a:r>
              <a:rPr lang="ru-RU" dirty="0" smtClean="0"/>
              <a:t>-представление доказательств защиты с обязательным исследованием их в состязательном судебном разбирательстве (суд отказывает по формальному основанию – получены не в установленной для следствия процессуальной форме)</a:t>
            </a:r>
          </a:p>
          <a:p>
            <a:pPr marL="0" indent="0" algn="just">
              <a:buNone/>
            </a:pPr>
            <a:r>
              <a:rPr lang="ru-RU" dirty="0" smtClean="0"/>
              <a:t>-</a:t>
            </a:r>
            <a:r>
              <a:rPr lang="ru-RU" i="1" dirty="0" smtClean="0"/>
              <a:t>проблема справедливости судебного разбирательства при заочном рассмотрении уголовного дела (право знать обвинение, право на получение процессуальных актов в переводе на родной язык, право знакомиться с материалами дела и представлять возражения и доводы в защиту от обвинения, обусловленные российской спецификой)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024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350</TotalTime>
  <Words>1349</Words>
  <Application>Microsoft Office PowerPoint</Application>
  <PresentationFormat>Широкоэкранный</PresentationFormat>
  <Paragraphs>66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Параллакс</vt:lpstr>
      <vt:lpstr>Трансформация основ уголовного судопроизводства в условиях развития цифровых технологий и возможности повышения гарантий прав человека. </vt:lpstr>
      <vt:lpstr>Основы уголовного судопроизводства </vt:lpstr>
      <vt:lpstr>Основные проблемы с правами человека в уголовном судопроизводстве</vt:lpstr>
      <vt:lpstr>Обращение с заявлением о преступлении и доступ к правосудию</vt:lpstr>
      <vt:lpstr>Возможности цифровизации при обеспечении потерпевшему доступа к правосудию</vt:lpstr>
      <vt:lpstr>Продолжение:</vt:lpstr>
      <vt:lpstr>Право знать, в чем обвиняется, и защищаться от обвинения</vt:lpstr>
      <vt:lpstr>Возможности цифровизации для обеспечения права знать, в чем обвиняется, и защиты в досудебных стадиях процесса</vt:lpstr>
      <vt:lpstr>Обеспечение права на справедливое судебное разбирательство </vt:lpstr>
      <vt:lpstr>Цифровизация как средство решения проблем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Цифровизация уголовного судопроизводства и права участников процесса</dc:title>
  <dc:creator>lenovo</dc:creator>
  <cp:lastModifiedBy>lenovo</cp:lastModifiedBy>
  <cp:revision>28</cp:revision>
  <dcterms:created xsi:type="dcterms:W3CDTF">2019-10-29T10:46:18Z</dcterms:created>
  <dcterms:modified xsi:type="dcterms:W3CDTF">2019-10-29T19:29:28Z</dcterms:modified>
</cp:coreProperties>
</file>